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5" r:id="rId5"/>
    <p:sldId id="268" r:id="rId6"/>
    <p:sldId id="259" r:id="rId7"/>
    <p:sldId id="266" r:id="rId8"/>
    <p:sldId id="267" r:id="rId9"/>
    <p:sldId id="263" r:id="rId10"/>
  </p:sldIdLst>
  <p:sldSz cx="9144000" cy="6858000" type="screen4x3"/>
  <p:notesSz cx="6799263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696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21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84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20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37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664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34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7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39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74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>
                <a:lumMod val="0"/>
                <a:lumOff val="100000"/>
                <a:alpha val="0"/>
              </a:srgbClr>
            </a:gs>
            <a:gs pos="34000">
              <a:srgbClr val="00CCCC"/>
            </a:gs>
            <a:gs pos="43000">
              <a:srgbClr val="9999FF"/>
            </a:gs>
            <a:gs pos="58000">
              <a:srgbClr val="2E6792"/>
            </a:gs>
            <a:gs pos="64000">
              <a:srgbClr val="3333CC"/>
            </a:gs>
            <a:gs pos="78000">
              <a:srgbClr val="1170FF"/>
            </a:gs>
            <a:gs pos="100000">
              <a:srgbClr val="0066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99060-781E-40D5-B888-ABE0E111C130}" type="datetimeFigureOut">
              <a:rPr lang="it-IT" smtClean="0"/>
              <a:pPr/>
              <a:t>17/01/2024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25A0E-A549-40E1-9A6E-8503F81CD9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61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untoeacapo2@virgilio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untoeacapo2@pec.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20014" y="1340768"/>
            <a:ext cx="750397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7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BULLISMO </a:t>
            </a:r>
          </a:p>
          <a:p>
            <a:pPr algn="ctr"/>
            <a:r>
              <a:rPr lang="it-IT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</a:p>
          <a:p>
            <a:pPr algn="ctr"/>
            <a:r>
              <a:rPr lang="it-IT" sz="7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CYBERBULLISMO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EFF8D07-E60E-4959-A74E-7563ED9433D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26913"/>
            <a:ext cx="1080120" cy="49741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1E910C97-5F97-4EA1-891E-3CCB17394E4A}"/>
              </a:ext>
            </a:extLst>
          </p:cNvPr>
          <p:cNvSpPr txBox="1"/>
          <p:nvPr/>
        </p:nvSpPr>
        <p:spPr>
          <a:xfrm>
            <a:off x="2195736" y="5589240"/>
            <a:ext cx="444624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" algn="ctr">
              <a:tabLst>
                <a:tab pos="2971800" algn="ctr"/>
                <a:tab pos="5943600" algn="r"/>
              </a:tabLst>
            </a:pPr>
            <a:r>
              <a:rPr lang="it-IT" sz="1200" i="1" dirty="0">
                <a:solidFill>
                  <a:srgbClr val="4472C4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sz="1200" i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Punto e a Capo” Centro Direzionale is. A7, 80143 Napoli, C.F. 95051190635, </a:t>
            </a:r>
            <a:r>
              <a:rPr lang="it-IT" sz="1200" i="1" dirty="0" err="1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sz="1200" i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3316038040 fax 081200535</a:t>
            </a:r>
            <a:endParaRPr lang="it-IT" sz="1200" dirty="0">
              <a:effectLst/>
              <a:latin typeface="Century Schoolbook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algn="ctr">
              <a:tabLst>
                <a:tab pos="2971800" algn="ctr"/>
                <a:tab pos="5943600" algn="r"/>
              </a:tabLst>
            </a:pPr>
            <a:r>
              <a:rPr lang="it-IT" sz="1200" i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Mail: </a:t>
            </a:r>
            <a:r>
              <a:rPr lang="it-IT" sz="12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puntoeacapo2@virgilio.it</a:t>
            </a:r>
            <a:r>
              <a:rPr lang="it-IT" sz="1200" i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pec: </a:t>
            </a:r>
            <a:r>
              <a:rPr lang="it-IT" sz="12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puntoeacapo2@pec.it</a:t>
            </a:r>
            <a:r>
              <a:rPr lang="it-IT" sz="1200" i="1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www. apspuntoeacapo.it</a:t>
            </a:r>
            <a:endParaRPr lang="it-IT" sz="1200" dirty="0">
              <a:effectLst/>
              <a:latin typeface="Century Schoolbook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685" algn="just">
              <a:lnSpc>
                <a:spcPts val="1200"/>
              </a:lnSpc>
              <a:spcAft>
                <a:spcPts val="1000"/>
              </a:spcAft>
            </a:pPr>
            <a:r>
              <a:rPr lang="it-IT" sz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673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51520" y="1659285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>
                <a:solidFill>
                  <a:srgbClr val="0070C0"/>
                </a:solidFill>
              </a:rPr>
              <a:t>Il </a:t>
            </a:r>
            <a:r>
              <a:rPr lang="it-IT" sz="2800" i="1" u="sng" dirty="0">
                <a:solidFill>
                  <a:srgbClr val="0070C0"/>
                </a:solidFill>
              </a:rPr>
              <a:t>bullismo</a:t>
            </a:r>
            <a:r>
              <a:rPr lang="it-IT" sz="2800" i="1" dirty="0">
                <a:solidFill>
                  <a:srgbClr val="0070C0"/>
                </a:solidFill>
              </a:rPr>
              <a:t> è una forma di prevaricazione, singola o di gruppo, esercitata in modo continuativo nei confronti di una vittima predestinata, che subisce una vera e propria PERSECUZIONE. </a:t>
            </a:r>
          </a:p>
          <a:p>
            <a:pPr algn="ctr"/>
            <a:r>
              <a:rPr lang="it-IT" sz="2800" i="1" dirty="0">
                <a:solidFill>
                  <a:srgbClr val="0070C0"/>
                </a:solidFill>
              </a:rPr>
              <a:t>Il bullismo è un atto aggressivo fisico, verbale, relazionale, sessuale e consiste in un abuso di potere premeditato e ripetitivo verso individui incapaci di difendersi.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44525F5-D9B3-48C7-BE98-2D450F29EBD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95282"/>
            <a:ext cx="1080120" cy="49741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B2FF62F-939F-416A-9E8B-C9D5C8A10903}"/>
              </a:ext>
            </a:extLst>
          </p:cNvPr>
          <p:cNvSpPr txBox="1"/>
          <p:nvPr/>
        </p:nvSpPr>
        <p:spPr>
          <a:xfrm>
            <a:off x="3384376" y="475620"/>
            <a:ext cx="56521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DISTINGUIAMO I FENOMENI</a:t>
            </a:r>
            <a:endParaRPr lang="it-IT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548415B-14A3-40D2-9B1A-419BEFF6BCD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26913"/>
            <a:ext cx="1080120" cy="49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9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75657" y="103559"/>
            <a:ext cx="772816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it-IT" sz="4400" b="1" dirty="0">
                <a:ln w="50800"/>
                <a:solidFill>
                  <a:srgbClr val="002060"/>
                </a:solidFill>
              </a:rPr>
              <a:t>IL BULLISMO SI SUDDIVIDE IN…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79512" y="1124744"/>
            <a:ext cx="83976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0070C0"/>
                </a:solidFill>
              </a:rPr>
              <a:t>Bullismo diretto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0070C0"/>
                </a:solidFill>
              </a:rPr>
              <a:t>Bullismo indiretto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0070C0"/>
                </a:solidFill>
              </a:rPr>
              <a:t>Cyberbullismo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5373216"/>
            <a:ext cx="45432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</a:rPr>
              <a:t>Il </a:t>
            </a:r>
            <a:r>
              <a:rPr lang="it-IT" sz="2000" b="1" i="1" dirty="0">
                <a:solidFill>
                  <a:srgbClr val="002060"/>
                </a:solidFill>
              </a:rPr>
              <a:t>cyberbullismo</a:t>
            </a:r>
            <a:r>
              <a:rPr lang="it-IT" sz="2000" dirty="0">
                <a:solidFill>
                  <a:srgbClr val="0070C0"/>
                </a:solidFill>
              </a:rPr>
              <a:t> è l’insieme delle azioni di bullismo che si verificano attraverso i social.</a:t>
            </a:r>
            <a:endParaRPr lang="it-IT" sz="2000" b="1" i="1" dirty="0">
              <a:solidFill>
                <a:srgbClr val="0070C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B3B0EEC-A7FE-46EA-BA73-19120EDEF64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103559"/>
            <a:ext cx="1152128" cy="531732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CFE23AD-CDB8-4883-AEBD-135629CD1FA6}"/>
              </a:ext>
            </a:extLst>
          </p:cNvPr>
          <p:cNvSpPr txBox="1"/>
          <p:nvPr/>
        </p:nvSpPr>
        <p:spPr>
          <a:xfrm>
            <a:off x="395536" y="2751311"/>
            <a:ext cx="46033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70C0"/>
                </a:solidFill>
              </a:rPr>
              <a:t>Il </a:t>
            </a:r>
            <a:r>
              <a:rPr lang="it-IT" sz="1800" b="1" i="1" dirty="0">
                <a:solidFill>
                  <a:srgbClr val="002060"/>
                </a:solidFill>
              </a:rPr>
              <a:t>bullismo diretto</a:t>
            </a:r>
            <a:r>
              <a:rPr lang="it-IT" sz="1800" dirty="0">
                <a:solidFill>
                  <a:srgbClr val="0070C0"/>
                </a:solidFill>
              </a:rPr>
              <a:t>, comprende attacchi espliciti nei confronti della vittima e può essere di tipo fisico o verbale.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146B10E-3C86-4732-9B13-38944C79EA2B}"/>
              </a:ext>
            </a:extLst>
          </p:cNvPr>
          <p:cNvSpPr txBox="1"/>
          <p:nvPr/>
        </p:nvSpPr>
        <p:spPr>
          <a:xfrm>
            <a:off x="3950665" y="3789040"/>
            <a:ext cx="46033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70C0"/>
                </a:solidFill>
              </a:rPr>
              <a:t>Il </a:t>
            </a:r>
            <a:r>
              <a:rPr lang="it-IT" sz="1800" b="1" i="1" dirty="0">
                <a:solidFill>
                  <a:srgbClr val="002060"/>
                </a:solidFill>
              </a:rPr>
              <a:t>bullismo indiretto</a:t>
            </a:r>
            <a:r>
              <a:rPr lang="it-IT" sz="1800" dirty="0">
                <a:solidFill>
                  <a:srgbClr val="0070C0"/>
                </a:solidFill>
              </a:rPr>
              <a:t>, danneggia la vittima nelle sue relazioni con le altre persone, attraverso l’esclusione dal gruppo, l’isolamento. </a:t>
            </a:r>
          </a:p>
        </p:txBody>
      </p:sp>
    </p:spTree>
    <p:extLst>
      <p:ext uri="{BB962C8B-B14F-4D97-AF65-F5344CB8AC3E}">
        <p14:creationId xmlns:p14="http://schemas.microsoft.com/office/powerpoint/2010/main" val="248923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992D1EE-ABB7-47A5-B2C8-F55DF49DA631}"/>
              </a:ext>
            </a:extLst>
          </p:cNvPr>
          <p:cNvSpPr txBox="1"/>
          <p:nvPr/>
        </p:nvSpPr>
        <p:spPr>
          <a:xfrm>
            <a:off x="467544" y="1052736"/>
            <a:ext cx="853294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</a:rPr>
              <a:t>Il</a:t>
            </a:r>
            <a:r>
              <a:rPr lang="it-IT" sz="2800" u="sng" dirty="0">
                <a:solidFill>
                  <a:srgbClr val="0070C0"/>
                </a:solidFill>
              </a:rPr>
              <a:t> cyberbullismo </a:t>
            </a:r>
            <a:r>
              <a:rPr lang="it-IT" sz="2800" dirty="0">
                <a:solidFill>
                  <a:srgbClr val="0070C0"/>
                </a:solidFill>
              </a:rPr>
              <a:t>è un fenomeno strettamente connesso al bullismo, ma NON è la stessa cosa.  </a:t>
            </a:r>
          </a:p>
          <a:p>
            <a:pPr algn="ctr"/>
            <a:r>
              <a:rPr lang="it-IT" sz="2800" dirty="0">
                <a:solidFill>
                  <a:srgbClr val="0070C0"/>
                </a:solidFill>
              </a:rPr>
              <a:t>Il cyberbullismo  è l’insieme di atti di umiliazione, molestia, diffamazione, aggressività, effettuati tramite mezzi informatici (mail, messaggi, blog, siti).</a:t>
            </a:r>
          </a:p>
          <a:p>
            <a:pPr algn="ctr"/>
            <a:r>
              <a:rPr lang="it-IT" sz="2800" dirty="0">
                <a:solidFill>
                  <a:srgbClr val="0070C0"/>
                </a:solidFill>
              </a:rPr>
              <a:t>“Il cyberbullismo spaventa i ragazzi più della droga e delle molestie”.</a:t>
            </a:r>
          </a:p>
          <a:p>
            <a:pPr algn="ctr"/>
            <a:r>
              <a:rPr lang="it-IT" sz="2800" dirty="0">
                <a:solidFill>
                  <a:srgbClr val="0070C0"/>
                </a:solidFill>
              </a:rPr>
              <a:t>Il 72 % riconosce nel cyberbullismo la più grande minaccia da cui difendersi.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7E4B490-2EF2-45D0-BF9B-95B04979C2B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26913"/>
            <a:ext cx="1080120" cy="49741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B3F89113-0AB6-4508-9E25-3306B90BD1F1}"/>
              </a:ext>
            </a:extLst>
          </p:cNvPr>
          <p:cNvSpPr txBox="1"/>
          <p:nvPr/>
        </p:nvSpPr>
        <p:spPr>
          <a:xfrm>
            <a:off x="539552" y="5205099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>
                <a:solidFill>
                  <a:srgbClr val="002060"/>
                </a:solidFill>
              </a:rPr>
              <a:t>A differenza del bullismo classico, un episodio di cyberbullismo può anche non essere reiterato per avere un effetto grave e, spesso, irreversibile. Ed è, forse, questo, uno degli elementi peggiori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218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D452209-DC11-4EF4-9512-91369622FF3F}"/>
              </a:ext>
            </a:extLst>
          </p:cNvPr>
          <p:cNvSpPr txBox="1"/>
          <p:nvPr/>
        </p:nvSpPr>
        <p:spPr>
          <a:xfrm>
            <a:off x="503548" y="1196752"/>
            <a:ext cx="792088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sz="2000" b="1" dirty="0">
                <a:solidFill>
                  <a:srgbClr val="002060"/>
                </a:solidFill>
              </a:rPr>
              <a:t>Il bullo: </a:t>
            </a:r>
            <a:r>
              <a:rPr lang="it-IT" sz="2000" dirty="0">
                <a:solidFill>
                  <a:srgbClr val="0070C0"/>
                </a:solidFill>
              </a:rPr>
              <a:t>chi prende attivamente l’iniziativa nel fare prepotenze ai compagni. 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Gli aiutanti/ i gregari: </a:t>
            </a:r>
            <a:r>
              <a:rPr lang="it-IT" sz="2000" dirty="0">
                <a:solidFill>
                  <a:srgbClr val="0070C0"/>
                </a:solidFill>
              </a:rPr>
              <a:t>coloro che agiscono in modo prepotente ma come “seguaci” del bullo. 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Il sostenitore: </a:t>
            </a:r>
            <a:r>
              <a:rPr lang="it-IT" sz="2000" dirty="0">
                <a:solidFill>
                  <a:srgbClr val="0070C0"/>
                </a:solidFill>
              </a:rPr>
              <a:t>chi rinforza il comportamento del bullo, ridendo e incitandolo. 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Il difensore: </a:t>
            </a:r>
            <a:r>
              <a:rPr lang="it-IT" sz="2000" dirty="0">
                <a:solidFill>
                  <a:srgbClr val="0070C0"/>
                </a:solidFill>
              </a:rPr>
              <a:t>chi prende le difese della vittima consolandola o cercando di far cessare le prepotenze. 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La vittima: </a:t>
            </a:r>
            <a:r>
              <a:rPr lang="it-IT" sz="2000" dirty="0">
                <a:solidFill>
                  <a:srgbClr val="0070C0"/>
                </a:solidFill>
              </a:rPr>
              <a:t>chi subisce più spesso le prepotenze.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La comunità silente: </a:t>
            </a:r>
            <a:r>
              <a:rPr lang="it-IT" sz="2000" dirty="0">
                <a:solidFill>
                  <a:srgbClr val="0070C0"/>
                </a:solidFill>
              </a:rPr>
              <a:t>chi non fa niente ed evita il coinvolgimento diretto o indiretto in</a:t>
            </a:r>
            <a:r>
              <a:rPr lang="it-IT" sz="2000" b="1" dirty="0">
                <a:solidFill>
                  <a:srgbClr val="0070C0"/>
                </a:solidFill>
              </a:rPr>
              <a:t> </a:t>
            </a:r>
            <a:r>
              <a:rPr lang="it-IT" sz="2000" dirty="0">
                <a:solidFill>
                  <a:srgbClr val="0070C0"/>
                </a:solidFill>
              </a:rPr>
              <a:t>situazione di prepotenza; solitamente è la maggioranza.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9E898C-FB68-4E02-AF23-A5257712E010}"/>
              </a:ext>
            </a:extLst>
          </p:cNvPr>
          <p:cNvSpPr txBox="1"/>
          <p:nvPr/>
        </p:nvSpPr>
        <p:spPr>
          <a:xfrm>
            <a:off x="3131839" y="226913"/>
            <a:ext cx="53065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002060"/>
                </a:solidFill>
              </a:rPr>
              <a:t>ATTORI DEL BULLISMO E    	DEL CYBERBULLISMO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43C3AD5-EEA0-44AC-B04F-E434F2DFE191}"/>
              </a:ext>
            </a:extLst>
          </p:cNvPr>
          <p:cNvSpPr txBox="1"/>
          <p:nvPr/>
        </p:nvSpPr>
        <p:spPr>
          <a:xfrm>
            <a:off x="677580" y="5103674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Gli atti di bullismo si verificano perché, oltre alla vittima e al bullo, c’è una comunità silente, indifferente, che lascia solo la vittima e non porta il bullo a ragionare. Noi educatori dobbiamo fare il modo che gli spettatori escano dal silenzio e dalla indifferenza e diventino alleati della vittima, che si facciano coraggio e si espongano in favore della vittima.</a:t>
            </a:r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158897B-2579-4E6A-AD86-BEB1DB060FF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26913"/>
            <a:ext cx="1080120" cy="49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26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75BA6EA9-C5CB-483C-8FF4-4EFAB030914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6122" y="131678"/>
            <a:ext cx="1237526" cy="48901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8AA794F-DBF3-46E9-AD0D-96C2A6FD4200}"/>
              </a:ext>
            </a:extLst>
          </p:cNvPr>
          <p:cNvSpPr txBox="1"/>
          <p:nvPr/>
        </p:nvSpPr>
        <p:spPr>
          <a:xfrm>
            <a:off x="1187624" y="692696"/>
            <a:ext cx="75608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002060"/>
                </a:solidFill>
              </a:rPr>
              <a:t>BULLISMO      VS      CYBERBULLISMO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54C0654-69EA-4F6D-897B-A80FDE12B882}"/>
              </a:ext>
            </a:extLst>
          </p:cNvPr>
          <p:cNvSpPr txBox="1"/>
          <p:nvPr/>
        </p:nvSpPr>
        <p:spPr>
          <a:xfrm>
            <a:off x="323528" y="1433955"/>
            <a:ext cx="385293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Sono coinvolte persone della scuola o compagnia, solitamente conosciute.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La conoscenza degli episodi di bullismo circola all'interno di un territorio ristretto (classe, scuola, compagnia, gruppo sportivo).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Le azioni del fenomeno bullismo possono accadere in tempi definiti: pausa ricreazione, tragitto casa- scuola, cambio negli spogliatoi, etc.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Può vedere gli effetti sulla “vittima”: maggiore inibizione del bullo, senso del rischio e delle conseguenze di un’azione, talvolta senso di pietà e freno.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Personalità reale.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4FFA47C-7C03-4A26-B542-467BAF831141}"/>
              </a:ext>
            </a:extLst>
          </p:cNvPr>
          <p:cNvSpPr txBox="1"/>
          <p:nvPr/>
        </p:nvSpPr>
        <p:spPr>
          <a:xfrm>
            <a:off x="4895528" y="1453727"/>
            <a:ext cx="3852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Possono essere coinvolte persone di tutto il mondo anche non conosciute.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Il materiale può essere diffuso in tutto il mondo.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I materiali circolano in qualunque orario: possono permanere sui siti a lungo.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Alto livello di disinibizione del “bullo” (si fanno cose che nella vita reale sarebbero più contenute).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Il potere del bullo è accresciuto dall’invisibilità.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Non vede gli effetti: maggiore deumanizzazione del bullo.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</a:rPr>
              <a:t>Creazione di una personalità virtuale del bullo </a:t>
            </a:r>
          </a:p>
        </p:txBody>
      </p:sp>
    </p:spTree>
    <p:extLst>
      <p:ext uri="{BB962C8B-B14F-4D97-AF65-F5344CB8AC3E}">
        <p14:creationId xmlns:p14="http://schemas.microsoft.com/office/powerpoint/2010/main" val="412726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699196C-B0C1-4F73-80C7-93C902E61173}"/>
              </a:ext>
            </a:extLst>
          </p:cNvPr>
          <p:cNvSpPr txBox="1"/>
          <p:nvPr/>
        </p:nvSpPr>
        <p:spPr>
          <a:xfrm>
            <a:off x="3429055" y="251638"/>
            <a:ext cx="56886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002060"/>
                </a:solidFill>
              </a:rPr>
              <a:t>LE DIVERSE FORME DI                </a:t>
            </a:r>
            <a:r>
              <a:rPr lang="it-IT" sz="3600" b="1" dirty="0">
                <a:solidFill>
                  <a:schemeClr val="bg1">
                    <a:lumMod val="95000"/>
                  </a:schemeClr>
                </a:solidFill>
              </a:rPr>
              <a:t>	</a:t>
            </a:r>
            <a:r>
              <a:rPr lang="it-IT" sz="3600" b="1" dirty="0">
                <a:solidFill>
                  <a:srgbClr val="002060"/>
                </a:solidFill>
              </a:rPr>
              <a:t>	CYBERBULLISMO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A229BA4-B8E9-47FA-B713-9078EA9DE381}"/>
              </a:ext>
            </a:extLst>
          </p:cNvPr>
          <p:cNvSpPr txBox="1"/>
          <p:nvPr/>
        </p:nvSpPr>
        <p:spPr>
          <a:xfrm>
            <a:off x="539552" y="1481882"/>
            <a:ext cx="820891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70C0"/>
                </a:solidFill>
              </a:rPr>
              <a:t>Manipolazione delle informazioni – Outing: “il bullo” conosce segreti e possiede immagini della “vittima” (prima amica) che diffonde a sua insaputa o contro la sua volontà. Può costringere la “vittima” a pubblicare informazioni e/o immagini di altre persone.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2060"/>
                </a:solidFill>
              </a:rPr>
              <a:t>Escludere (“bannare”) </a:t>
            </a:r>
            <a:r>
              <a:rPr lang="it-IT" b="1" dirty="0">
                <a:solidFill>
                  <a:srgbClr val="0070C0"/>
                </a:solidFill>
              </a:rPr>
              <a:t>- </a:t>
            </a:r>
            <a:r>
              <a:rPr lang="it-IT" b="1" dirty="0" err="1">
                <a:solidFill>
                  <a:srgbClr val="002060"/>
                </a:solidFill>
              </a:rPr>
              <a:t>Exclution</a:t>
            </a:r>
            <a:r>
              <a:rPr lang="it-IT" dirty="0">
                <a:solidFill>
                  <a:srgbClr val="0070C0"/>
                </a:solidFill>
              </a:rPr>
              <a:t>: cancellare/estromettere da una chat, gruppo on line di gioco, lista di amici, una persona.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2060"/>
                </a:solidFill>
              </a:rPr>
              <a:t>Filmare – </a:t>
            </a:r>
            <a:r>
              <a:rPr lang="it-IT" b="1" dirty="0" err="1">
                <a:solidFill>
                  <a:srgbClr val="002060"/>
                </a:solidFill>
              </a:rPr>
              <a:t>Cyberbrashing</a:t>
            </a:r>
            <a:r>
              <a:rPr lang="it-IT" dirty="0">
                <a:solidFill>
                  <a:srgbClr val="0070C0"/>
                </a:solidFill>
              </a:rPr>
              <a:t>: videoriprendere un atto di bullismo e pubblicarlo su internet, chiedendo pareri e di votarlo.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err="1">
                <a:solidFill>
                  <a:srgbClr val="002060"/>
                </a:solidFill>
              </a:rPr>
              <a:t>Flaming</a:t>
            </a:r>
            <a:r>
              <a:rPr lang="it-IT" b="1" dirty="0">
                <a:solidFill>
                  <a:srgbClr val="002060"/>
                </a:solidFill>
              </a:rPr>
              <a:t> – da fiamma: </a:t>
            </a:r>
            <a:r>
              <a:rPr lang="it-IT" dirty="0">
                <a:solidFill>
                  <a:srgbClr val="0070C0"/>
                </a:solidFill>
              </a:rPr>
              <a:t>invio on line di messaggi violenti e volgari. </a:t>
            </a:r>
          </a:p>
          <a:p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2060"/>
                </a:solidFill>
              </a:rPr>
              <a:t>Rivelazione: </a:t>
            </a:r>
            <a:r>
              <a:rPr lang="it-IT" dirty="0">
                <a:solidFill>
                  <a:srgbClr val="0070C0"/>
                </a:solidFill>
              </a:rPr>
              <a:t>pubblicazione di informazioni o immagini imbarazzanti su qualcuno.</a:t>
            </a:r>
          </a:p>
          <a:p>
            <a:endParaRPr lang="it-IT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err="1">
                <a:solidFill>
                  <a:srgbClr val="002060"/>
                </a:solidFill>
              </a:rPr>
              <a:t>Cyberpersecuzione</a:t>
            </a:r>
            <a:r>
              <a:rPr lang="it-IT" dirty="0">
                <a:solidFill>
                  <a:srgbClr val="0070C0"/>
                </a:solidFill>
              </a:rPr>
              <a:t>: molestie e minacce ripetute per incutere timore o paura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D9D8C15-8700-40D5-BEE9-797C2156FE5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115212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28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D20844-B905-44B9-8731-06D4F2BBD4B7}"/>
              </a:ext>
            </a:extLst>
          </p:cNvPr>
          <p:cNvSpPr txBox="1"/>
          <p:nvPr/>
        </p:nvSpPr>
        <p:spPr>
          <a:xfrm>
            <a:off x="2843808" y="476672"/>
            <a:ext cx="61926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002060"/>
                </a:solidFill>
              </a:rPr>
              <a:t>ELEMENTI CHE INCIDONO SUL 			CYBERBULLISMO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981E5A-552C-4258-B858-0ED9ABEF1D53}"/>
              </a:ext>
            </a:extLst>
          </p:cNvPr>
          <p:cNvSpPr txBox="1"/>
          <p:nvPr/>
        </p:nvSpPr>
        <p:spPr>
          <a:xfrm>
            <a:off x="251520" y="1720840"/>
            <a:ext cx="87849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Il cyberbullo in genere compie azioni di prepotenza per ottenere popolarità all’interno di un gruppo, per divertimento o semplicemente per noia. </a:t>
            </a:r>
          </a:p>
          <a:p>
            <a:r>
              <a:rPr lang="it-IT" dirty="0">
                <a:solidFill>
                  <a:srgbClr val="0070C0"/>
                </a:solidFill>
              </a:rPr>
              <a:t>Per il cyberbullismo, in particolare, sono stati definiti alcuni comportamenti specifici che possono scatenare il fenomeno: </a:t>
            </a:r>
          </a:p>
          <a:p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rgbClr val="002060"/>
                </a:solidFill>
              </a:rPr>
              <a:t>un utilizzo eccessivo di Internet 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rgbClr val="002060"/>
                </a:solidFill>
              </a:rPr>
              <a:t>un accesso alla rete senza controllo da parte degli adulti</a:t>
            </a:r>
          </a:p>
          <a:p>
            <a:endParaRPr lang="it-IT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rgbClr val="002060"/>
                </a:solidFill>
              </a:rPr>
              <a:t>partecipazione a gruppi online </a:t>
            </a:r>
          </a:p>
          <a:p>
            <a:endParaRPr lang="it-IT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rgbClr val="002060"/>
                </a:solidFill>
              </a:rPr>
              <a:t>utilizzo di webcam e social network </a:t>
            </a:r>
          </a:p>
          <a:p>
            <a:endParaRPr lang="it-IT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rgbClr val="002060"/>
                </a:solidFill>
              </a:rPr>
              <a:t>utilizzo molto frequente di videogiochi violenti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BABD60A-655B-4BB9-B177-01EEFB8A0E9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115212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3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 txBox="1">
            <a:spLocks/>
          </p:cNvSpPr>
          <p:nvPr/>
        </p:nvSpPr>
        <p:spPr>
          <a:xfrm>
            <a:off x="4709320" y="2620393"/>
            <a:ext cx="4218656" cy="2088232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800" dirty="0">
                <a:solidFill>
                  <a:srgbClr val="0070C0"/>
                </a:solidFill>
              </a:rPr>
              <a:t>Attuare strategie di apprendimento collaborativo e per tutoring per favorire lo spirito di collaborazione e la coesione sociale, per supportare gli studenti che hanno maggiori difficoltà nelle relazioni o sono vittime di episodi di bullismo, cyberbullismo e discriminazione e, soprattutto, per creare legami forti contro la solitudine, l’indifferenza, il silenzio. 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835696" y="251101"/>
            <a:ext cx="712879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r"/>
            <a:r>
              <a:rPr lang="it-IT" sz="5400" b="1" dirty="0">
                <a:ln w="50800"/>
                <a:solidFill>
                  <a:schemeClr val="bg1"/>
                </a:solidFill>
              </a:rPr>
              <a:t>   </a:t>
            </a:r>
            <a:r>
              <a:rPr lang="it-IT" sz="3600" b="1" dirty="0">
                <a:solidFill>
                  <a:srgbClr val="002060"/>
                </a:solidFill>
              </a:rPr>
              <a:t>COSA SI PUÒ FARE PER PREVENIRE IL CYBERBULLISMO?</a:t>
            </a:r>
            <a:endParaRPr lang="it-IT" sz="3600" b="1" dirty="0">
              <a:ln w="50800"/>
              <a:solidFill>
                <a:srgbClr val="00206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4F79260-BD3C-4234-9640-F3E3075F15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1152128" cy="5760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DA7F997-5AAC-4D52-8A10-714147166753}"/>
              </a:ext>
            </a:extLst>
          </p:cNvPr>
          <p:cNvSpPr txBox="1"/>
          <p:nvPr/>
        </p:nvSpPr>
        <p:spPr>
          <a:xfrm>
            <a:off x="137320" y="1947770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Intervenire tempestivamente di fronte a episodi di prepotenza dando sostegno alle vittime e cercando di considerare i bulli come persone da aiutare oltre che da fermare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AC0F39-3A13-4D4E-9A18-6B2577BC383B}"/>
              </a:ext>
            </a:extLst>
          </p:cNvPr>
          <p:cNvSpPr txBox="1"/>
          <p:nvPr/>
        </p:nvSpPr>
        <p:spPr>
          <a:xfrm>
            <a:off x="3563888" y="5389385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Affrontare le tematiche connesse alla sicurezza in rete, all’uso consapevole dei social, di internet e degli strumenti informatici, al rispetto dell’altro. 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27E371B-2759-43CB-904D-B08403BEBF2F}"/>
              </a:ext>
            </a:extLst>
          </p:cNvPr>
          <p:cNvSpPr txBox="1"/>
          <p:nvPr/>
        </p:nvSpPr>
        <p:spPr>
          <a:xfrm>
            <a:off x="305699" y="3664509"/>
            <a:ext cx="39219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Promuovere una cultura centrata su solidarietà, collaborazione, empatia e prosocialità, coinvolgendo gli adolescenti nella ricerca di soluzioni adeguate al problema</a:t>
            </a:r>
          </a:p>
        </p:txBody>
      </p:sp>
    </p:spTree>
    <p:extLst>
      <p:ext uri="{BB962C8B-B14F-4D97-AF65-F5344CB8AC3E}">
        <p14:creationId xmlns:p14="http://schemas.microsoft.com/office/powerpoint/2010/main" val="65178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1005</Words>
  <Application>Microsoft Office PowerPoint</Application>
  <PresentationFormat>Presentazione su schermo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Manuele Giardina</dc:creator>
  <cp:lastModifiedBy>Ilaria</cp:lastModifiedBy>
  <cp:revision>42</cp:revision>
  <cp:lastPrinted>2024-01-11T15:39:18Z</cp:lastPrinted>
  <dcterms:created xsi:type="dcterms:W3CDTF">2018-01-22T15:56:56Z</dcterms:created>
  <dcterms:modified xsi:type="dcterms:W3CDTF">2024-01-17T13:18:15Z</dcterms:modified>
</cp:coreProperties>
</file>